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4" r:id="rId2"/>
    <p:sldId id="266" r:id="rId3"/>
    <p:sldId id="265" r:id="rId4"/>
    <p:sldId id="267" r:id="rId5"/>
    <p:sldId id="268" r:id="rId6"/>
    <p:sldId id="269" r:id="rId7"/>
    <p:sldId id="262" r:id="rId8"/>
    <p:sldId id="270" r:id="rId9"/>
    <p:sldId id="271" r:id="rId10"/>
    <p:sldId id="272" r:id="rId11"/>
    <p:sldId id="273" r:id="rId12"/>
    <p:sldId id="274" r:id="rId13"/>
    <p:sldId id="281" r:id="rId14"/>
    <p:sldId id="278" r:id="rId15"/>
    <p:sldId id="279" r:id="rId16"/>
    <p:sldId id="280" r:id="rId17"/>
    <p:sldId id="275" r:id="rId18"/>
    <p:sldId id="276" r:id="rId19"/>
  </p:sldIdLst>
  <p:sldSz cx="18288000" cy="10287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Condensed" panose="02000000000000000000" pitchFamily="2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 autoAdjust="0"/>
    <p:restoredTop sz="94605" autoAdjust="0"/>
  </p:normalViewPr>
  <p:slideViewPr>
    <p:cSldViewPr>
      <p:cViewPr varScale="1">
        <p:scale>
          <a:sx n="56" d="100"/>
          <a:sy n="56" d="100"/>
        </p:scale>
        <p:origin x="200" y="6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OV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C819C4A-442B-9F49-83C0-5870A9DF3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217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Computer enthält.&#10;&#10;Automatisch generierte Beschreibung">
            <a:extLst>
              <a:ext uri="{FF2B5EF4-FFF2-40B4-BE49-F238E27FC236}">
                <a16:creationId xmlns:a16="http://schemas.microsoft.com/office/drawing/2014/main" id="{DDD4E301-9144-624B-AB2D-541006697D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Onlinemedien 3" descr="output_uENNsC.mp4">
            <a:hlinkClick r:id="" action="ppaction://media"/>
            <a:extLst>
              <a:ext uri="{FF2B5EF4-FFF2-40B4-BE49-F238E27FC236}">
                <a16:creationId xmlns:a16="http://schemas.microsoft.com/office/drawing/2014/main" id="{BB9D7819-4FCD-874E-84ED-A5E5586692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1600" y="3162300"/>
            <a:ext cx="6858000" cy="117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48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Monitor, Bildschirm, Fernsehen, Computer enthält.&#10;&#10;Automatisch generierte Beschreibung">
            <a:extLst>
              <a:ext uri="{FF2B5EF4-FFF2-40B4-BE49-F238E27FC236}">
                <a16:creationId xmlns:a16="http://schemas.microsoft.com/office/drawing/2014/main" id="{4A9FF4DB-10F1-B040-94B0-D99051DF24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341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8969C2F-A3D7-C544-BAFF-0D6D78F32F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94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71016857-84E5-DC48-8BCF-5009E9E595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93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A0A4CEAD-9E72-4947-8024-9943B4857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165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FFF63A0-EDFA-3549-9D1A-6B90508A9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8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2B4AA57-25B7-4F40-8680-9B3F0AF1E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549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1CB1211-93E4-E64C-854F-BDAA321006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4121774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6A51992-08C3-F644-B1EB-0A98304EC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86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72E8B9E-B740-9349-91BF-062991CCB52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63" r="1311" b="84570"/>
          <a:stretch>
            <a:fillRect/>
          </a:stretch>
        </p:blipFill>
        <p:spPr>
          <a:xfrm>
            <a:off x="0" y="0"/>
            <a:ext cx="18288000" cy="1473781"/>
          </a:xfrm>
          <a:prstGeom prst="rect">
            <a:avLst/>
          </a:prstGeom>
        </p:spPr>
      </p:pic>
      <p:sp>
        <p:nvSpPr>
          <p:cNvPr id="3" name="TextBox 3">
            <a:extLst>
              <a:ext uri="{FF2B5EF4-FFF2-40B4-BE49-F238E27FC236}">
                <a16:creationId xmlns:a16="http://schemas.microsoft.com/office/drawing/2014/main" id="{16172024-F9C3-DE46-8494-42AB55A3A0E0}"/>
              </a:ext>
            </a:extLst>
          </p:cNvPr>
          <p:cNvSpPr txBox="1"/>
          <p:nvPr/>
        </p:nvSpPr>
        <p:spPr>
          <a:xfrm>
            <a:off x="1400400" y="9360000"/>
            <a:ext cx="16507453" cy="55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 dirty="0" err="1">
                <a:solidFill>
                  <a:srgbClr val="244357"/>
                </a:solidFill>
                <a:latin typeface="Roboto"/>
              </a:rPr>
              <a:t>Abteilung</a:t>
            </a:r>
            <a:r>
              <a:rPr lang="en-US" sz="1500" spc="157" dirty="0">
                <a:solidFill>
                  <a:srgbClr val="244357"/>
                </a:solidFill>
                <a:latin typeface="Roboto"/>
              </a:rPr>
              <a:t> MN | Riccardo Feingold</a:t>
            </a:r>
          </a:p>
          <a:p>
            <a:pPr algn="r">
              <a:lnSpc>
                <a:spcPts val="2175"/>
              </a:lnSpc>
            </a:pPr>
            <a:r>
              <a:rPr lang="en-US" sz="1500" spc="157" dirty="0" err="1">
                <a:solidFill>
                  <a:srgbClr val="244357"/>
                </a:solidFill>
                <a:latin typeface="Roboto"/>
              </a:rPr>
              <a:t>Klasse</a:t>
            </a:r>
            <a:r>
              <a:rPr lang="en-US" sz="1500" spc="157" dirty="0">
                <a:solidFill>
                  <a:srgbClr val="244357"/>
                </a:solidFill>
                <a:latin typeface="Roboto"/>
              </a:rPr>
              <a:t> M20c</a:t>
            </a:r>
          </a:p>
        </p:txBody>
      </p:sp>
      <p:sp>
        <p:nvSpPr>
          <p:cNvPr id="4" name="TextBox 16">
            <a:extLst>
              <a:ext uri="{FF2B5EF4-FFF2-40B4-BE49-F238E27FC236}">
                <a16:creationId xmlns:a16="http://schemas.microsoft.com/office/drawing/2014/main" id="{DE263DCC-408C-D243-97D0-D8682B756B1A}"/>
              </a:ext>
            </a:extLst>
          </p:cNvPr>
          <p:cNvSpPr txBox="1"/>
          <p:nvPr/>
        </p:nvSpPr>
        <p:spPr>
          <a:xfrm>
            <a:off x="1028700" y="264327"/>
            <a:ext cx="15065445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14"/>
              </a:lnSpc>
            </a:pPr>
            <a:r>
              <a:rPr lang="en-US" sz="5500" b="1" spc="577" dirty="0">
                <a:solidFill>
                  <a:srgbClr val="FFFFFF"/>
                </a:solidFill>
                <a:latin typeface="Roboto Condensed"/>
              </a:rPr>
              <a:t>ES WAR EINMAL...</a:t>
            </a:r>
          </a:p>
        </p:txBody>
      </p:sp>
      <p:pic>
        <p:nvPicPr>
          <p:cNvPr id="5" name="IMG_0162.TRIM.MOV">
            <a:hlinkClick r:id="" action="ppaction://media"/>
            <a:extLst>
              <a:ext uri="{FF2B5EF4-FFF2-40B4-BE49-F238E27FC236}">
                <a16:creationId xmlns:a16="http://schemas.microsoft.com/office/drawing/2014/main" id="{14EF3C6E-D430-F646-870D-4EE3C75E91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067425" y="1706600"/>
            <a:ext cx="6153150" cy="82042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3547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Bildschirm, Monitor, sitzend, klein enthält.&#10;&#10;Automatisch generierte Beschreibung">
            <a:extLst>
              <a:ext uri="{FF2B5EF4-FFF2-40B4-BE49-F238E27FC236}">
                <a16:creationId xmlns:a16="http://schemas.microsoft.com/office/drawing/2014/main" id="{D609A3E8-F374-8A4F-8F93-034787147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1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02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D430FA2-8917-BB4F-A58E-8B6DB317A8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3" r="1311" b="84570"/>
          <a:stretch>
            <a:fillRect/>
          </a:stretch>
        </p:blipFill>
        <p:spPr>
          <a:xfrm>
            <a:off x="0" y="0"/>
            <a:ext cx="18288000" cy="1473781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C170D454-8474-8045-B49F-8ADDD3A934DF}"/>
              </a:ext>
            </a:extLst>
          </p:cNvPr>
          <p:cNvSpPr txBox="1"/>
          <p:nvPr/>
        </p:nvSpPr>
        <p:spPr>
          <a:xfrm>
            <a:off x="1400400" y="9360000"/>
            <a:ext cx="16507453" cy="55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 dirty="0" err="1">
                <a:solidFill>
                  <a:srgbClr val="244357"/>
                </a:solidFill>
                <a:latin typeface="Roboto"/>
              </a:rPr>
              <a:t>Abteilung</a:t>
            </a:r>
            <a:r>
              <a:rPr lang="en-US" sz="1500" spc="157" dirty="0">
                <a:solidFill>
                  <a:srgbClr val="244357"/>
                </a:solidFill>
                <a:latin typeface="Roboto"/>
              </a:rPr>
              <a:t> MN | Riccardo Feingold</a:t>
            </a:r>
          </a:p>
          <a:p>
            <a:pPr algn="r">
              <a:lnSpc>
                <a:spcPts val="2175"/>
              </a:lnSpc>
            </a:pPr>
            <a:r>
              <a:rPr lang="en-US" sz="1500" spc="157" dirty="0" err="1">
                <a:solidFill>
                  <a:srgbClr val="244357"/>
                </a:solidFill>
                <a:latin typeface="Roboto"/>
              </a:rPr>
              <a:t>Klasse</a:t>
            </a:r>
            <a:r>
              <a:rPr lang="en-US" sz="1500" spc="157" dirty="0">
                <a:solidFill>
                  <a:srgbClr val="244357"/>
                </a:solidFill>
                <a:latin typeface="Roboto"/>
              </a:rPr>
              <a:t> M20c</a:t>
            </a:r>
          </a:p>
        </p:txBody>
      </p:sp>
      <p:sp>
        <p:nvSpPr>
          <p:cNvPr id="6" name="TextBox 16">
            <a:extLst>
              <a:ext uri="{FF2B5EF4-FFF2-40B4-BE49-F238E27FC236}">
                <a16:creationId xmlns:a16="http://schemas.microsoft.com/office/drawing/2014/main" id="{BC811ABA-1C20-6B4E-8E4D-718D438AEEB8}"/>
              </a:ext>
            </a:extLst>
          </p:cNvPr>
          <p:cNvSpPr txBox="1"/>
          <p:nvPr/>
        </p:nvSpPr>
        <p:spPr>
          <a:xfrm>
            <a:off x="1028700" y="264327"/>
            <a:ext cx="15065445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14"/>
              </a:lnSpc>
            </a:pPr>
            <a:r>
              <a:rPr lang="en-US" sz="5500" b="1" spc="577" dirty="0">
                <a:solidFill>
                  <a:srgbClr val="FFFFFF"/>
                </a:solidFill>
                <a:latin typeface="Roboto Condensed"/>
              </a:rPr>
              <a:t>PRAKTIKUM BEI DER SBB</a:t>
            </a:r>
          </a:p>
        </p:txBody>
      </p:sp>
      <p:pic>
        <p:nvPicPr>
          <p:cNvPr id="8" name="Grafik 7" descr="Ein Bild, das Monitor, sitzend, Foto, Telefon enthält.&#10;&#10;Automatisch generierte Beschreibung">
            <a:extLst>
              <a:ext uri="{FF2B5EF4-FFF2-40B4-BE49-F238E27FC236}">
                <a16:creationId xmlns:a16="http://schemas.microsoft.com/office/drawing/2014/main" id="{44538F16-A1B4-8A45-9FC0-7C8302A5774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5" t="16549" r="47083" b="74445"/>
          <a:stretch/>
        </p:blipFill>
        <p:spPr>
          <a:xfrm>
            <a:off x="3425338" y="4530870"/>
            <a:ext cx="11437323" cy="1225259"/>
          </a:xfrm>
          <a:prstGeom prst="rect">
            <a:avLst/>
          </a:prstGeom>
        </p:spPr>
      </p:pic>
      <p:pic>
        <p:nvPicPr>
          <p:cNvPr id="10" name="Grafik 9" descr="Ein Bild, das Monitor, sitzend, Foto, Telefon enthält.&#10;&#10;Automatisch generierte Beschreibung">
            <a:extLst>
              <a:ext uri="{FF2B5EF4-FFF2-40B4-BE49-F238E27FC236}">
                <a16:creationId xmlns:a16="http://schemas.microsoft.com/office/drawing/2014/main" id="{D305AD37-D40E-C143-A9D5-261B2E22FB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00" t="25555" r="32500" b="-1"/>
          <a:stretch/>
        </p:blipFill>
        <p:spPr>
          <a:xfrm>
            <a:off x="6400799" y="2857500"/>
            <a:ext cx="5486400" cy="765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57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00046 L 0 -0.00031 C -0.00191 0.00046 -0.00365 0.00247 -0.00547 0.00247 C -0.01137 0.00247 -0.02292 0.00046 -0.03012 -0.00324 C -0.03681 -0.00648 -0.03064 -0.0054 -0.03854 -0.01142 C -0.05365 -0.02284 -0.04106 -0.0125 -0.04818 -0.0196 C -0.04913 -0.02037 -0.05017 -0.02114 -0.05122 -0.02222 C -0.05174 -0.02299 -0.05234 -0.02423 -0.05295 -0.025 C -0.05642 -0.02901 -0.05582 -0.02685 -0.05964 -0.0304 C -0.0612 -0.0321 -0.06276 -0.03395 -0.06441 -0.0358 C -0.06519 -0.03673 -0.06606 -0.03781 -0.06684 -0.03858 C -0.06875 -0.04043 -0.07083 -0.04182 -0.07292 -0.04398 C -0.0803 -0.05247 -0.07101 -0.04167 -0.07708 -0.04938 C -0.07786 -0.05046 -0.07865 -0.05123 -0.07943 -0.05231 C -0.08064 -0.0537 -0.08186 -0.05571 -0.08299 -0.05756 L -0.0849 -0.06034 C -0.0855 -0.06127 -0.08602 -0.06235 -0.08663 -0.06296 L -0.09149 -0.06867 C -0.09227 -0.0696 -0.09306 -0.07037 -0.09384 -0.07114 C -0.09844 -0.07531 -0.09592 -0.07284 -0.10165 -0.07932 L -0.10408 -0.0821 C -0.10486 -0.08302 -0.10573 -0.08364 -0.10642 -0.08488 C -0.10773 -0.08673 -0.10885 -0.08873 -0.11007 -0.09012 C -0.11085 -0.09105 -0.11172 -0.09182 -0.1125 -0.0929 C -0.11372 -0.0946 -0.11484 -0.09707 -0.11615 -0.0983 C -0.11684 -0.09923 -0.11771 -0.1 -0.11849 -0.10108 C -0.11849 -0.10093 -0.123 -0.10772 -0.12387 -0.10926 C -0.12387 -0.1091 -0.12752 -0.11466 -0.12752 -0.11451 C -0.1283 -0.11651 -0.12917 -0.11806 -0.12986 -0.12022 C -0.13056 -0.12191 -0.13108 -0.12423 -0.13168 -0.12546 C -0.13229 -0.12685 -0.1329 -0.12731 -0.13351 -0.12824 C -0.1342 -0.13009 -0.13472 -0.13225 -0.13533 -0.13364 C -0.13585 -0.13488 -0.13655 -0.13519 -0.13715 -0.13642 C -0.13837 -0.13966 -0.13941 -0.14522 -0.14071 -0.14722 L -0.14436 -0.15278 L -0.14974 -0.16898 L -0.15156 -0.17469 C -0.15217 -0.17639 -0.15286 -0.17778 -0.15339 -0.17994 C -0.15417 -0.18349 -0.15477 -0.18812 -0.15573 -0.1909 C -0.15634 -0.19275 -0.15703 -0.19414 -0.15755 -0.19645 C -0.1612 -0.21034 -0.15851 -0.20494 -0.16181 -0.21003 C -0.16241 -0.21265 -0.16293 -0.21574 -0.16354 -0.2179 C -0.16476 -0.22207 -0.16615 -0.22423 -0.16719 -0.22901 C -0.16753 -0.23086 -0.16797 -0.23287 -0.1684 -0.23441 C -0.16901 -0.23642 -0.16962 -0.23765 -0.17023 -0.23966 C -0.17109 -0.24306 -0.17161 -0.24784 -0.17257 -0.25077 C -0.17318 -0.25247 -0.17387 -0.25401 -0.17439 -0.25602 C -0.17483 -0.25756 -0.17509 -0.26019 -0.17561 -0.26157 C -0.17613 -0.26312 -0.17682 -0.26343 -0.17743 -0.26435 C -0.17778 -0.2662 -0.17812 -0.26806 -0.17856 -0.26975 C -0.17917 -0.27176 -0.17986 -0.27284 -0.18038 -0.275 C -0.18203 -0.28241 -0.18099 -0.28333 -0.18281 -0.28873 C -0.18299 -0.2892 -0.18325 -0.28873 -0.18333 -0.28873 L -0.18333 -0.28858 L -0.18333 -0.28873 " pathEditMode="relative" rAng="0" ptsTypes="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67" y="-142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Monitor, Screenshot, Bildschirm, Fernsehen enthält.&#10;&#10;Automatisch generierte Beschreibung">
            <a:extLst>
              <a:ext uri="{FF2B5EF4-FFF2-40B4-BE49-F238E27FC236}">
                <a16:creationId xmlns:a16="http://schemas.microsoft.com/office/drawing/2014/main" id="{C1E34813-167A-CB4A-912F-4785E3413E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221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Monitor, Screenshot, Bildschirm, schwarz enthält.&#10;&#10;Automatisch generierte Beschreibung">
            <a:extLst>
              <a:ext uri="{FF2B5EF4-FFF2-40B4-BE49-F238E27FC236}">
                <a16:creationId xmlns:a16="http://schemas.microsoft.com/office/drawing/2014/main" id="{9DA6E240-6948-AA4B-900F-16C08E17BF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4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786" b="778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219200"/>
            <a:ext cx="12389245" cy="3363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12926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550" b="1" i="0" u="none" strike="noStrike" kern="1200" cap="none" spc="715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SENSOR FUSION?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380663" y="1912320"/>
            <a:ext cx="2670682" cy="2670682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951806" y="1912320"/>
            <a:ext cx="2670682" cy="267068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207314" y="2636876"/>
            <a:ext cx="1221570" cy="122157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375710" y="9347906"/>
            <a:ext cx="16507453" cy="55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ts val="217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157" normalizeH="0" baseline="0" noProof="0">
                <a:ln>
                  <a:noFill/>
                </a:ln>
                <a:solidFill>
                  <a:srgbClr val="F2FAFF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Abteilung MN | Riccardo Feingold</a:t>
            </a:r>
          </a:p>
          <a:p>
            <a:pPr marL="0" marR="0" lvl="0" indent="0" algn="r" defTabSz="914400" rtl="0" eaLnBrk="1" fontAlgn="auto" latinLnBrk="0" hangingPunct="1">
              <a:lnSpc>
                <a:spcPts val="217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157" normalizeH="0" baseline="0" noProof="0">
                <a:ln>
                  <a:noFill/>
                </a:ln>
                <a:solidFill>
                  <a:srgbClr val="F2FAFF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Klasse M20c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8499237"/>
            <a:ext cx="9337370" cy="759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5927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980" b="1" i="0" u="none" strike="noStrike" kern="1200" cap="none" spc="124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Condensed"/>
                <a:ea typeface="+mn-ea"/>
                <a:cs typeface="+mn-cs"/>
              </a:rPr>
              <a:t>WARUM IST ES WICHTIG?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2034532" y="5143500"/>
            <a:ext cx="1567134" cy="680629"/>
            <a:chOff x="0" y="0"/>
            <a:chExt cx="2089512" cy="907506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0" y="0"/>
              <a:ext cx="2089512" cy="231746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0" y="675760"/>
              <a:ext cx="2089512" cy="231746"/>
            </a:xfrm>
            <a:prstGeom prst="rect">
              <a:avLst/>
            </a:prstGeom>
          </p:spPr>
        </p:pic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>
            <a:off x="11584578" y="6587618"/>
            <a:ext cx="2467042" cy="267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285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Gerät enthält.&#10;&#10;Automatisch generierte Beschreibung">
            <a:extLst>
              <a:ext uri="{FF2B5EF4-FFF2-40B4-BE49-F238E27FC236}">
                <a16:creationId xmlns:a16="http://schemas.microsoft.com/office/drawing/2014/main" id="{E56F3112-B417-CA4D-9549-C4C26299D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84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Monitor, Bildschirm, Uhr, schwarz enthält.&#10;&#10;Automatisch generierte Beschreibung">
            <a:extLst>
              <a:ext uri="{FF2B5EF4-FFF2-40B4-BE49-F238E27FC236}">
                <a16:creationId xmlns:a16="http://schemas.microsoft.com/office/drawing/2014/main" id="{8F232710-9D1B-774E-B45D-A3EF4D42D3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5" name="Onlinemedien 4" descr="output_S3Pk0s.mp4">
            <a:hlinkClick r:id="" action="ppaction://media"/>
            <a:extLst>
              <a:ext uri="{FF2B5EF4-FFF2-40B4-BE49-F238E27FC236}">
                <a16:creationId xmlns:a16="http://schemas.microsoft.com/office/drawing/2014/main" id="{F998D6F2-90A0-9B4E-B5BA-4F9D12E946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4762" t="14287" r="4762" b="4761"/>
          <a:stretch/>
        </p:blipFill>
        <p:spPr>
          <a:xfrm>
            <a:off x="1447800" y="2705100"/>
            <a:ext cx="6858000" cy="613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50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Microsoft Macintosh PowerPoint</Application>
  <PresentationFormat>Benutzerdefiniert</PresentationFormat>
  <Paragraphs>10</Paragraphs>
  <Slides>18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Calibri</vt:lpstr>
      <vt:lpstr>Arial</vt:lpstr>
      <vt:lpstr>Roboto</vt:lpstr>
      <vt:lpstr>Roboto Condensed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Präsentiert von Riccardo Feingold</dc:title>
  <cp:lastModifiedBy>Feingold, Riccardo Orion (STUDENTS)</cp:lastModifiedBy>
  <cp:revision>13</cp:revision>
  <dcterms:created xsi:type="dcterms:W3CDTF">2006-08-16T00:00:00Z</dcterms:created>
  <dcterms:modified xsi:type="dcterms:W3CDTF">2019-12-08T17:58:00Z</dcterms:modified>
  <dc:identifier>DADsAhu9XGI</dc:identifier>
</cp:coreProperties>
</file>

<file path=docProps/thumbnail.jpeg>
</file>